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Nuni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T0fwNwOFY0JKboz5LD9eSHZoE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9afcf7ddf8_0_71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g39afcf7ddf8_0_71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g39afcf7ddf8_0_71"/>
          <p:cNvSpPr/>
          <p:nvPr/>
        </p:nvSpPr>
        <p:spPr>
          <a:xfrm rot="10800000">
            <a:off x="6745206" y="-100"/>
            <a:ext cx="5446800" cy="2736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g39afcf7ddf8_0_71"/>
          <p:cNvSpPr/>
          <p:nvPr/>
        </p:nvSpPr>
        <p:spPr>
          <a:xfrm>
            <a:off x="271033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g39afcf7ddf8_0_71"/>
          <p:cNvGrpSpPr/>
          <p:nvPr/>
        </p:nvGrpSpPr>
        <p:grpSpPr>
          <a:xfrm>
            <a:off x="340259" y="790"/>
            <a:ext cx="3000409" cy="1392365"/>
            <a:chOff x="255200" y="592"/>
            <a:chExt cx="2250363" cy="1044300"/>
          </a:xfrm>
        </p:grpSpPr>
        <p:sp>
          <p:nvSpPr>
            <p:cNvPr id="15" name="Google Shape;15;g39afcf7ddf8_0_71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g39afcf7ddf8_0_71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g39afcf7ddf8_0_71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g39afcf7ddf8_0_71"/>
          <p:cNvGrpSpPr/>
          <p:nvPr/>
        </p:nvGrpSpPr>
        <p:grpSpPr>
          <a:xfrm>
            <a:off x="1207163" y="790"/>
            <a:ext cx="3000409" cy="1392365"/>
            <a:chOff x="905395" y="592"/>
            <a:chExt cx="2250363" cy="1044300"/>
          </a:xfrm>
        </p:grpSpPr>
        <p:sp>
          <p:nvSpPr>
            <p:cNvPr id="19" name="Google Shape;19;g39afcf7ddf8_0_71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g39afcf7ddf8_0_71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g39afcf7ddf8_0_71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g39afcf7ddf8_0_71"/>
          <p:cNvGrpSpPr/>
          <p:nvPr/>
        </p:nvGrpSpPr>
        <p:grpSpPr>
          <a:xfrm>
            <a:off x="9409957" y="6784"/>
            <a:ext cx="2468376" cy="1002839"/>
            <a:chOff x="6917201" y="0"/>
            <a:chExt cx="2227777" cy="863400"/>
          </a:xfrm>
        </p:grpSpPr>
        <p:sp>
          <p:nvSpPr>
            <p:cNvPr id="23" name="Google Shape;23;g39afcf7ddf8_0_7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g39afcf7ddf8_0_7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g39afcf7ddf8_0_7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g39afcf7ddf8_0_71"/>
          <p:cNvGrpSpPr/>
          <p:nvPr/>
        </p:nvGrpSpPr>
        <p:grpSpPr>
          <a:xfrm>
            <a:off x="8737606" y="5623802"/>
            <a:ext cx="3185498" cy="1234317"/>
            <a:chOff x="6917201" y="0"/>
            <a:chExt cx="2227777" cy="863400"/>
          </a:xfrm>
        </p:grpSpPr>
        <p:sp>
          <p:nvSpPr>
            <p:cNvPr id="27" name="Google Shape;27;g39afcf7ddf8_0_7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g39afcf7ddf8_0_7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g39afcf7ddf8_0_7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g39afcf7ddf8_0_71"/>
          <p:cNvGrpSpPr/>
          <p:nvPr/>
        </p:nvGrpSpPr>
        <p:grpSpPr>
          <a:xfrm>
            <a:off x="265762" y="5407536"/>
            <a:ext cx="3727293" cy="1444382"/>
            <a:chOff x="6917201" y="0"/>
            <a:chExt cx="2227777" cy="863400"/>
          </a:xfrm>
        </p:grpSpPr>
        <p:sp>
          <p:nvSpPr>
            <p:cNvPr id="31" name="Google Shape;31;g39afcf7ddf8_0_7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g39afcf7ddf8_0_7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g39afcf7ddf8_0_7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g39afcf7ddf8_0_71"/>
          <p:cNvSpPr txBox="1"/>
          <p:nvPr>
            <p:ph type="ctrTitle"/>
          </p:nvPr>
        </p:nvSpPr>
        <p:spPr>
          <a:xfrm>
            <a:off x="2478271" y="2430444"/>
            <a:ext cx="7148400" cy="1930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35" name="Google Shape;35;g39afcf7ddf8_0_71"/>
          <p:cNvSpPr txBox="1"/>
          <p:nvPr>
            <p:ph idx="1" type="subTitle"/>
          </p:nvPr>
        </p:nvSpPr>
        <p:spPr>
          <a:xfrm>
            <a:off x="2478267" y="4550878"/>
            <a:ext cx="7148400" cy="6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g39afcf7ddf8_0_71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9afcf7ddf8_0_171"/>
          <p:cNvSpPr/>
          <p:nvPr/>
        </p:nvSpPr>
        <p:spPr>
          <a:xfrm flipH="1">
            <a:off x="7425600" y="3778767"/>
            <a:ext cx="47664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g39afcf7ddf8_0_171"/>
          <p:cNvGrpSpPr/>
          <p:nvPr/>
        </p:nvGrpSpPr>
        <p:grpSpPr>
          <a:xfrm>
            <a:off x="7945629" y="5492768"/>
            <a:ext cx="3361269" cy="1365553"/>
            <a:chOff x="6917201" y="0"/>
            <a:chExt cx="2227777" cy="863400"/>
          </a:xfrm>
        </p:grpSpPr>
        <p:sp>
          <p:nvSpPr>
            <p:cNvPr id="112" name="Google Shape;112;g39afcf7ddf8_0_17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g39afcf7ddf8_0_17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g39afcf7ddf8_0_17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g39afcf7ddf8_0_171"/>
          <p:cNvGrpSpPr/>
          <p:nvPr/>
        </p:nvGrpSpPr>
        <p:grpSpPr>
          <a:xfrm>
            <a:off x="265762" y="3"/>
            <a:ext cx="3727293" cy="1444382"/>
            <a:chOff x="6917201" y="0"/>
            <a:chExt cx="2227777" cy="863400"/>
          </a:xfrm>
        </p:grpSpPr>
        <p:sp>
          <p:nvSpPr>
            <p:cNvPr id="116" name="Google Shape;116;g39afcf7ddf8_0_17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g39afcf7ddf8_0_17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g39afcf7ddf8_0_17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g39afcf7ddf8_0_171"/>
          <p:cNvSpPr txBox="1"/>
          <p:nvPr>
            <p:ph hasCustomPrompt="1" type="title"/>
          </p:nvPr>
        </p:nvSpPr>
        <p:spPr>
          <a:xfrm>
            <a:off x="1847800" y="1845133"/>
            <a:ext cx="8496300" cy="18396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500"/>
              <a:buNone/>
              <a:defRPr sz="115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g39afcf7ddf8_0_171"/>
          <p:cNvSpPr txBox="1"/>
          <p:nvPr>
            <p:ph idx="1" type="body"/>
          </p:nvPr>
        </p:nvSpPr>
        <p:spPr>
          <a:xfrm>
            <a:off x="1847800" y="3818467"/>
            <a:ext cx="8496300" cy="85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21" name="Google Shape;121;g39afcf7ddf8_0_171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9afcf7ddf8_0_184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25" name="Google Shape;125;g39afcf7ddf8_0_18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3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26" name="Google Shape;126;g39afcf7ddf8_0_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8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39afcf7ddf8_0_186"/>
          <p:cNvSpPr/>
          <p:nvPr/>
        </p:nvSpPr>
        <p:spPr>
          <a:xfrm>
            <a:off x="0" y="609600"/>
            <a:ext cx="10437900" cy="13683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39afcf7ddf8_0_186"/>
          <p:cNvSpPr/>
          <p:nvPr/>
        </p:nvSpPr>
        <p:spPr>
          <a:xfrm>
            <a:off x="10585827" y="609600"/>
            <a:ext cx="1602900" cy="1368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9afcf7ddf8_0_186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130" name="Google Shape;130;g39afcf7ddf8_0_186"/>
          <p:cNvSpPr txBox="1"/>
          <p:nvPr>
            <p:ph idx="1" type="body"/>
          </p:nvPr>
        </p:nvSpPr>
        <p:spPr>
          <a:xfrm>
            <a:off x="680321" y="233687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31" name="Google Shape;131;g39afcf7ddf8_0_186"/>
          <p:cNvSpPr txBox="1"/>
          <p:nvPr>
            <p:ph idx="10" type="dt"/>
          </p:nvPr>
        </p:nvSpPr>
        <p:spPr>
          <a:xfrm>
            <a:off x="7550981" y="5936187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g39afcf7ddf8_0_186"/>
          <p:cNvSpPr txBox="1"/>
          <p:nvPr>
            <p:ph idx="11" type="ftr"/>
          </p:nvPr>
        </p:nvSpPr>
        <p:spPr>
          <a:xfrm>
            <a:off x="680321" y="5936188"/>
            <a:ext cx="687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g39afcf7ddf8_0_186"/>
          <p:cNvSpPr txBox="1"/>
          <p:nvPr>
            <p:ph idx="12" type="sldNum"/>
          </p:nvPr>
        </p:nvSpPr>
        <p:spPr>
          <a:xfrm>
            <a:off x="10729455" y="753227"/>
            <a:ext cx="1154100" cy="1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39afcf7ddf8_0_99"/>
          <p:cNvSpPr/>
          <p:nvPr/>
        </p:nvSpPr>
        <p:spPr>
          <a:xfrm flipH="1">
            <a:off x="6342900" y="3079200"/>
            <a:ext cx="5849100" cy="37788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g39afcf7ddf8_0_99"/>
          <p:cNvGrpSpPr/>
          <p:nvPr/>
        </p:nvGrpSpPr>
        <p:grpSpPr>
          <a:xfrm>
            <a:off x="7458691" y="5281486"/>
            <a:ext cx="3880118" cy="1576482"/>
            <a:chOff x="6917201" y="0"/>
            <a:chExt cx="2227777" cy="863400"/>
          </a:xfrm>
        </p:grpSpPr>
        <p:sp>
          <p:nvSpPr>
            <p:cNvPr id="40" name="Google Shape;40;g39afcf7ddf8_0_9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g39afcf7ddf8_0_9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g39afcf7ddf8_0_9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g39afcf7ddf8_0_99"/>
          <p:cNvGrpSpPr/>
          <p:nvPr/>
        </p:nvGrpSpPr>
        <p:grpSpPr>
          <a:xfrm>
            <a:off x="265762" y="3"/>
            <a:ext cx="3727293" cy="1444382"/>
            <a:chOff x="6917201" y="0"/>
            <a:chExt cx="2227777" cy="863400"/>
          </a:xfrm>
        </p:grpSpPr>
        <p:sp>
          <p:nvSpPr>
            <p:cNvPr id="44" name="Google Shape;44;g39afcf7ddf8_0_9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g39afcf7ddf8_0_9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g39afcf7ddf8_0_9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g39afcf7ddf8_0_99"/>
          <p:cNvSpPr txBox="1"/>
          <p:nvPr>
            <p:ph type="title"/>
          </p:nvPr>
        </p:nvSpPr>
        <p:spPr>
          <a:xfrm>
            <a:off x="2518245" y="2328133"/>
            <a:ext cx="7170000" cy="2194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00"/>
              <a:buNone/>
              <a:defRPr sz="43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g39afcf7ddf8_0_99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9afcf7ddf8_0_111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39afcf7ddf8_0_111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9afcf7ddf8_0_111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g39afcf7ddf8_0_111"/>
          <p:cNvSpPr txBox="1"/>
          <p:nvPr>
            <p:ph type="title"/>
          </p:nvPr>
        </p:nvSpPr>
        <p:spPr>
          <a:xfrm>
            <a:off x="1092200" y="1127467"/>
            <a:ext cx="10007700" cy="1272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54" name="Google Shape;54;g39afcf7ddf8_0_111"/>
          <p:cNvSpPr txBox="1"/>
          <p:nvPr>
            <p:ph idx="1" type="body"/>
          </p:nvPr>
        </p:nvSpPr>
        <p:spPr>
          <a:xfrm>
            <a:off x="1092200" y="2654300"/>
            <a:ext cx="10007700" cy="3264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55" name="Google Shape;55;g39afcf7ddf8_0_111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afcf7ddf8_0_118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9afcf7ddf8_0_118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39afcf7ddf8_0_118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g39afcf7ddf8_0_118"/>
          <p:cNvSpPr txBox="1"/>
          <p:nvPr>
            <p:ph type="title"/>
          </p:nvPr>
        </p:nvSpPr>
        <p:spPr>
          <a:xfrm>
            <a:off x="1092200" y="1127467"/>
            <a:ext cx="10007700" cy="1272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61" name="Google Shape;61;g39afcf7ddf8_0_118"/>
          <p:cNvSpPr txBox="1"/>
          <p:nvPr>
            <p:ph idx="1" type="body"/>
          </p:nvPr>
        </p:nvSpPr>
        <p:spPr>
          <a:xfrm>
            <a:off x="1092200" y="2654300"/>
            <a:ext cx="4914900" cy="3264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62" name="Google Shape;62;g39afcf7ddf8_0_118"/>
          <p:cNvSpPr txBox="1"/>
          <p:nvPr>
            <p:ph idx="2" type="body"/>
          </p:nvPr>
        </p:nvSpPr>
        <p:spPr>
          <a:xfrm>
            <a:off x="6184900" y="2654300"/>
            <a:ext cx="4914900" cy="3264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63" name="Google Shape;63;g39afcf7ddf8_0_118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afcf7ddf8_0_126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39afcf7ddf8_0_126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39afcf7ddf8_0_126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39afcf7ddf8_0_126"/>
          <p:cNvSpPr txBox="1"/>
          <p:nvPr>
            <p:ph type="title"/>
          </p:nvPr>
        </p:nvSpPr>
        <p:spPr>
          <a:xfrm>
            <a:off x="1092200" y="1127467"/>
            <a:ext cx="10007700" cy="1272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69" name="Google Shape;69;g39afcf7ddf8_0_126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9afcf7ddf8_0_132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g39afcf7ddf8_0_132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g39afcf7ddf8_0_132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g39afcf7ddf8_0_132"/>
          <p:cNvSpPr txBox="1"/>
          <p:nvPr>
            <p:ph type="title"/>
          </p:nvPr>
        </p:nvSpPr>
        <p:spPr>
          <a:xfrm>
            <a:off x="1092200" y="1127467"/>
            <a:ext cx="4945500" cy="1844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75" name="Google Shape;75;g39afcf7ddf8_0_132"/>
          <p:cNvSpPr txBox="1"/>
          <p:nvPr>
            <p:ph idx="1" type="body"/>
          </p:nvPr>
        </p:nvSpPr>
        <p:spPr>
          <a:xfrm>
            <a:off x="1107600" y="3092067"/>
            <a:ext cx="4945500" cy="2826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76" name="Google Shape;76;g39afcf7ddf8_0_132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9afcf7ddf8_0_139"/>
          <p:cNvSpPr/>
          <p:nvPr/>
        </p:nvSpPr>
        <p:spPr>
          <a:xfrm>
            <a:off x="0" y="3764192"/>
            <a:ext cx="9825600" cy="30891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39afcf7ddf8_0_139"/>
          <p:cNvSpPr/>
          <p:nvPr/>
        </p:nvSpPr>
        <p:spPr>
          <a:xfrm flipH="1">
            <a:off x="4777714" y="2072150"/>
            <a:ext cx="7413900" cy="478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g39afcf7ddf8_0_139"/>
          <p:cNvGrpSpPr/>
          <p:nvPr/>
        </p:nvGrpSpPr>
        <p:grpSpPr>
          <a:xfrm>
            <a:off x="341189" y="-11"/>
            <a:ext cx="3001758" cy="1391229"/>
            <a:chOff x="3961956" y="4383950"/>
            <a:chExt cx="1160548" cy="548700"/>
          </a:xfrm>
        </p:grpSpPr>
        <p:sp>
          <p:nvSpPr>
            <p:cNvPr id="81" name="Google Shape;81;g39afcf7ddf8_0_139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g39afcf7ddf8_0_139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g39afcf7ddf8_0_139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g39afcf7ddf8_0_139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g39afcf7ddf8_0_139"/>
          <p:cNvGrpSpPr/>
          <p:nvPr/>
        </p:nvGrpSpPr>
        <p:grpSpPr>
          <a:xfrm>
            <a:off x="46579" y="6029501"/>
            <a:ext cx="2124408" cy="822734"/>
            <a:chOff x="6917201" y="0"/>
            <a:chExt cx="2227777" cy="863400"/>
          </a:xfrm>
        </p:grpSpPr>
        <p:sp>
          <p:nvSpPr>
            <p:cNvPr id="86" name="Google Shape;86;g39afcf7ddf8_0_13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g39afcf7ddf8_0_13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g39afcf7ddf8_0_13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g39afcf7ddf8_0_139"/>
          <p:cNvGrpSpPr/>
          <p:nvPr/>
        </p:nvGrpSpPr>
        <p:grpSpPr>
          <a:xfrm>
            <a:off x="7848470" y="1657"/>
            <a:ext cx="4343273" cy="1681990"/>
            <a:chOff x="6917201" y="0"/>
            <a:chExt cx="2227777" cy="863400"/>
          </a:xfrm>
        </p:grpSpPr>
        <p:sp>
          <p:nvSpPr>
            <p:cNvPr id="90" name="Google Shape;90;g39afcf7ddf8_0_13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g39afcf7ddf8_0_13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g39afcf7ddf8_0_13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g39afcf7ddf8_0_139"/>
          <p:cNvSpPr txBox="1"/>
          <p:nvPr>
            <p:ph type="title"/>
          </p:nvPr>
        </p:nvSpPr>
        <p:spPr>
          <a:xfrm>
            <a:off x="1858572" y="1734861"/>
            <a:ext cx="8489100" cy="3385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ctr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94" name="Google Shape;94;g39afcf7ddf8_0_139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9afcf7ddf8_0_157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9afcf7ddf8_0_157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39afcf7ddf8_0_157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39afcf7ddf8_0_157"/>
          <p:cNvSpPr txBox="1"/>
          <p:nvPr>
            <p:ph type="title"/>
          </p:nvPr>
        </p:nvSpPr>
        <p:spPr>
          <a:xfrm>
            <a:off x="1092200" y="1127467"/>
            <a:ext cx="8565600" cy="939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00" name="Google Shape;100;g39afcf7ddf8_0_157"/>
          <p:cNvSpPr txBox="1"/>
          <p:nvPr>
            <p:ph idx="1" type="subTitle"/>
          </p:nvPr>
        </p:nvSpPr>
        <p:spPr>
          <a:xfrm>
            <a:off x="1092200" y="2067600"/>
            <a:ext cx="7813200" cy="52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g39afcf7ddf8_0_157"/>
          <p:cNvSpPr txBox="1"/>
          <p:nvPr>
            <p:ph idx="2" type="body"/>
          </p:nvPr>
        </p:nvSpPr>
        <p:spPr>
          <a:xfrm>
            <a:off x="1092200" y="3289400"/>
            <a:ext cx="7813200" cy="2793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02" name="Google Shape;102;g39afcf7ddf8_0_157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afcf7ddf8_0_165"/>
          <p:cNvSpPr/>
          <p:nvPr/>
        </p:nvSpPr>
        <p:spPr>
          <a:xfrm>
            <a:off x="41" y="3766000"/>
            <a:ext cx="9827100" cy="309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9afcf7ddf8_0_165"/>
          <p:cNvSpPr/>
          <p:nvPr/>
        </p:nvSpPr>
        <p:spPr>
          <a:xfrm flipH="1">
            <a:off x="4776900" y="2067600"/>
            <a:ext cx="74151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39afcf7ddf8_0_165"/>
          <p:cNvSpPr/>
          <p:nvPr/>
        </p:nvSpPr>
        <p:spPr>
          <a:xfrm>
            <a:off x="270967" y="275000"/>
            <a:ext cx="116499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3048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39afcf7ddf8_0_165"/>
          <p:cNvSpPr txBox="1"/>
          <p:nvPr>
            <p:ph idx="1" type="body"/>
          </p:nvPr>
        </p:nvSpPr>
        <p:spPr>
          <a:xfrm>
            <a:off x="437367" y="5551333"/>
            <a:ext cx="9886800" cy="806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</a:lstStyle>
          <a:p/>
        </p:txBody>
      </p:sp>
      <p:sp>
        <p:nvSpPr>
          <p:cNvPr id="108" name="Google Shape;108;g39afcf7ddf8_0_165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9afcf7ddf8_0_67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00"/>
              <a:buFont typeface="Nunito"/>
              <a:buNone/>
              <a:defRPr sz="37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g39afcf7ddf8_0_67"/>
          <p:cNvSpPr txBox="1"/>
          <p:nvPr>
            <p:ph idx="1" type="body"/>
          </p:nvPr>
        </p:nvSpPr>
        <p:spPr>
          <a:xfrm>
            <a:off x="415600" y="1536633"/>
            <a:ext cx="11360700" cy="452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65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Calibri"/>
              <a:buChar char="●"/>
              <a:defRPr sz="17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3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■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●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■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●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○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Calibri"/>
              <a:buChar char="■"/>
              <a:defRPr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g39afcf7ddf8_0_67"/>
          <p:cNvSpPr txBox="1"/>
          <p:nvPr>
            <p:ph idx="12" type="sldNum"/>
          </p:nvPr>
        </p:nvSpPr>
        <p:spPr>
          <a:xfrm>
            <a:off x="11187645" y="6058224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"/>
          <p:cNvSpPr txBox="1"/>
          <p:nvPr>
            <p:ph type="ctrTitle"/>
          </p:nvPr>
        </p:nvSpPr>
        <p:spPr>
          <a:xfrm>
            <a:off x="0" y="375908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5882"/>
              <a:buFont typeface="Trebuchet MS"/>
              <a:buNone/>
            </a:pPr>
            <a:r>
              <a:rPr lang="en-US"/>
              <a:t>Exploring the Rich Tapestry of Israeli Communities</a:t>
            </a:r>
            <a:br>
              <a:rPr lang="en-US"/>
            </a:br>
            <a:r>
              <a:rPr b="1" lang="en-US"/>
              <a:t> </a:t>
            </a:r>
            <a:br>
              <a:rPr b="1" lang="en-US"/>
            </a:br>
            <a:br>
              <a:rPr lang="en-US"/>
            </a:br>
            <a:endParaRPr/>
          </a:p>
        </p:txBody>
      </p:sp>
      <p:sp>
        <p:nvSpPr>
          <p:cNvPr id="139" name="Google Shape;139;p1"/>
          <p:cNvSpPr txBox="1"/>
          <p:nvPr>
            <p:ph idx="1" type="subTitle"/>
          </p:nvPr>
        </p:nvSpPr>
        <p:spPr>
          <a:xfrm>
            <a:off x="2478267" y="4550878"/>
            <a:ext cx="71484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b="1" lang="en-US" sz="3000"/>
              <a:t>7 Unique Cultural Experiences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 txBox="1"/>
          <p:nvPr>
            <p:ph idx="1" type="body"/>
          </p:nvPr>
        </p:nvSpPr>
        <p:spPr>
          <a:xfrm>
            <a:off x="326571" y="2934606"/>
            <a:ext cx="7543800" cy="31056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00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Discover the ancient traditions of Yemenite Jewry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Explore authentic artifacts and historical exhibits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traditional Yemenite Jewish culture and customs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the mass immigration to Israel (Operation Magic Carpet)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Enjoy traditional music, crafts, and culinary heritage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br>
              <a:rPr lang="en-US"/>
            </a:br>
            <a:endParaRPr/>
          </a:p>
        </p:txBody>
      </p:sp>
      <p:pic>
        <p:nvPicPr>
          <p:cNvPr id="145" name="Google Shape;14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8045" y="0"/>
            <a:ext cx="3973955" cy="458288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Yemenite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Druze</a:t>
            </a:r>
            <a:endParaRPr/>
          </a:p>
        </p:txBody>
      </p:sp>
      <p:sp>
        <p:nvSpPr>
          <p:cNvPr id="152" name="Google Shape;152;p3"/>
          <p:cNvSpPr txBox="1"/>
          <p:nvPr>
            <p:ph idx="1" type="body"/>
          </p:nvPr>
        </p:nvSpPr>
        <p:spPr>
          <a:xfrm>
            <a:off x="364634" y="3211286"/>
            <a:ext cx="8452793" cy="26160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400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Immerse yourself in the unique Druze culture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Visit a traditional Druze village and meet local families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Druze faith, values, and way of life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Taste authentic Druze cuisine and hospitality</a:t>
            </a:r>
            <a:endParaRPr/>
          </a:p>
          <a:p>
            <a:pPr indent="-2400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Understand the special relationship between Druze and Israeli society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br>
              <a:rPr lang="en-US"/>
            </a:br>
            <a:endParaRPr/>
          </a:p>
        </p:txBody>
      </p:sp>
      <p:pic>
        <p:nvPicPr>
          <p:cNvPr descr="תמונה שמכילה קולאז’, לבוש, אדם, בחוץ&#10;&#10;תוכן בינה מלאכותית גנרטיבית עשוי להיות שגוי." id="153" name="Google Shape;15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9229" y="-1"/>
            <a:ext cx="4212771" cy="4212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Iraqi</a:t>
            </a:r>
            <a:endParaRPr/>
          </a:p>
        </p:txBody>
      </p:sp>
      <p:sp>
        <p:nvSpPr>
          <p:cNvPr id="159" name="Google Shape;159;p4"/>
          <p:cNvSpPr txBox="1"/>
          <p:nvPr>
            <p:ph idx="1" type="body"/>
          </p:nvPr>
        </p:nvSpPr>
        <p:spPr>
          <a:xfrm>
            <a:off x="484379" y="3258684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Explore the ancient heritage of Babylonian Jewry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Discover the rich cultural legacy of Iraqi Jews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View historical documents and community artifacts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the vibrant Jewish community that flourished in Iraq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the music, poetry, and traditions of Iraqi Jews</a:t>
            </a:r>
            <a:endParaRPr/>
          </a:p>
          <a:p>
            <a:pPr indent="-76200" lvl="0" marL="22860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תמונה שמכילה מוזיקה, כלי נגינה, גיטרה, בתוך מבנה&#10;&#10;תוכן בינה מלאכותית גנרטיבית עשוי להיות שגוי." id="160" name="Google Shape;16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21990" y="0"/>
            <a:ext cx="4270009" cy="3309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Hasidic</a:t>
            </a:r>
            <a:endParaRPr/>
          </a:p>
        </p:txBody>
      </p:sp>
      <p:sp>
        <p:nvSpPr>
          <p:cNvPr id="166" name="Google Shape;166;p5"/>
          <p:cNvSpPr txBox="1"/>
          <p:nvPr>
            <p:ph idx="1" type="body"/>
          </p:nvPr>
        </p:nvSpPr>
        <p:spPr>
          <a:xfrm>
            <a:off x="244893" y="3429000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Shabbat with various Hasidic groups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Tour the historic neighborhoods of Mea Shearim and Geula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different Hasidic dynasties and their traditions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Attend special Shabbat prayers and celebrations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Understand the lifestyle and spiritual practices of Hasidic Judaism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br>
              <a:rPr lang="en-US"/>
            </a:br>
            <a:endParaRPr/>
          </a:p>
        </p:txBody>
      </p:sp>
      <p:pic>
        <p:nvPicPr>
          <p:cNvPr descr="תמונה שמכילה לבוש, בחוץ, אדם, איש&#10;&#10;תוכן בינה מלאכותית גנרטיבית עשוי להיות שגוי." id="167" name="Google Shape;16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0"/>
            <a:ext cx="6096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Ethiopian</a:t>
            </a:r>
            <a:endParaRPr/>
          </a:p>
        </p:txBody>
      </p:sp>
      <p:sp>
        <p:nvSpPr>
          <p:cNvPr id="173" name="Google Shape;173;p6"/>
          <p:cNvSpPr txBox="1"/>
          <p:nvPr>
            <p:ph idx="1" type="body"/>
          </p:nvPr>
        </p:nvSpPr>
        <p:spPr>
          <a:xfrm>
            <a:off x="297584" y="256243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Discover the ancient traditions of Beta Israel (Ethiopian Jews)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the dramatic airlifts: Operation Moses and Solomon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traditional Ethiopian Jewish ceremonies and customs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Taste authentic Ethiopian cuisine and coffee ceremony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Understand the integration journey and cultural preservation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Meet community members and hear personal immigration stories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br>
              <a:rPr lang="en-US"/>
            </a:br>
            <a:endParaRPr/>
          </a:p>
        </p:txBody>
      </p:sp>
      <p:pic>
        <p:nvPicPr>
          <p:cNvPr descr="תמונה שמכילה לבוש, איש, אדם, קיר&#10;&#10;תוכן בינה מלאכותית גנרטיבית עשוי להיות שגוי." id="174" name="Google Shape;17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9742" y="0"/>
            <a:ext cx="4452257" cy="3339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Moroccan</a:t>
            </a:r>
            <a:endParaRPr/>
          </a:p>
        </p:txBody>
      </p:sp>
      <p:sp>
        <p:nvSpPr>
          <p:cNvPr id="180" name="Google Shape;180;p7"/>
          <p:cNvSpPr txBox="1"/>
          <p:nvPr>
            <p:ph idx="1" type="body"/>
          </p:nvPr>
        </p:nvSpPr>
        <p:spPr>
          <a:xfrm>
            <a:off x="310207" y="305559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Explore the rich legacy of North African Jewry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Visit sites significant to Moroccan Jewish culture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the golden age of Moroccan Judaism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traditional Moroccan Jewish music and poetry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Discover the unique customs of Mimouna and other celebrations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Taste traditional Moroccan Jewish delicacies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תמונה שמכילה אוכל, ארוחה, אדם, כלי מטבח&#10;&#10;תוכן בינה מלאכותית גנרטיבית עשוי להיות שגוי." id="181" name="Google Shape;18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28990" y="0"/>
            <a:ext cx="3463010" cy="46155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Cochin</a:t>
            </a:r>
            <a:endParaRPr/>
          </a:p>
        </p:txBody>
      </p:sp>
      <p:sp>
        <p:nvSpPr>
          <p:cNvPr id="187" name="Google Shape;187;p8"/>
          <p:cNvSpPr txBox="1"/>
          <p:nvPr>
            <p:ph idx="1" type="body"/>
          </p:nvPr>
        </p:nvSpPr>
        <p:spPr>
          <a:xfrm>
            <a:off x="429950" y="3011787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Uncover the ancient community of Indian Jews from Kerala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Learn about 2,000 years of Jewish life in India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Explore unique Cochin Jewish traditions and synagogue customs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Experience the blend of Indian and Jewish cultures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Discover traditional Cochin Jewish songs and Malayalam prayers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Meet descendants and learn about their journey to Israel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descr="תמונה שמכילה אדם, קערה, בתוך מבנה, קערת ערבוב&#10;&#10;תוכן בינה מלאכותית גנרטיבית עשוי להיות שגוי." id="188" name="Google Shape;18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8748" y="0"/>
            <a:ext cx="3810868" cy="2908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General</a:t>
            </a:r>
            <a:endParaRPr/>
          </a:p>
        </p:txBody>
      </p:sp>
      <p:sp>
        <p:nvSpPr>
          <p:cNvPr id="194" name="Google Shape;194;p9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Duration: 7 sessions over several month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Transportation provided between locations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Expert guides specializing in each community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Small group sizes for intimate experiences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</a:pPr>
            <a:r>
              <a:rPr lang="en-US"/>
              <a:t>Kosher meals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b="1" lang="en-US" sz="4000"/>
              <a:t>Join us on this unforgettable journey!</a:t>
            </a:r>
            <a:endParaRPr/>
          </a:p>
          <a:p>
            <a:pPr indent="-228600" lvl="0" marL="228600" rtl="1" algn="r">
              <a:lnSpc>
                <a:spcPct val="90000"/>
              </a:lnSpc>
              <a:spcBef>
                <a:spcPts val="1000"/>
              </a:spcBef>
              <a:spcAft>
                <a:spcPts val="1600"/>
              </a:spcAft>
              <a:buClr>
                <a:schemeClr val="lt1"/>
              </a:buClr>
              <a:buSzPts val="2400"/>
              <a:buChar char="●"/>
            </a:pPr>
            <a:br>
              <a:rPr lang="en-US"/>
            </a:b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2025-10-17T05:56:51Z</dcterms:created>
  <dc:creator>רחלי קורנברג</dc:creator>
</cp:coreProperties>
</file>